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4"/>
  </p:notesMasterIdLst>
  <p:sldIdLst>
    <p:sldId id="360" r:id="rId3"/>
    <p:sldId id="361" r:id="rId4"/>
    <p:sldId id="363" r:id="rId5"/>
    <p:sldId id="364" r:id="rId6"/>
    <p:sldId id="366" r:id="rId7"/>
    <p:sldId id="367" r:id="rId8"/>
    <p:sldId id="394" r:id="rId9"/>
    <p:sldId id="395" r:id="rId10"/>
    <p:sldId id="414" r:id="rId11"/>
    <p:sldId id="396" r:id="rId12"/>
    <p:sldId id="407" r:id="rId13"/>
    <p:sldId id="400" r:id="rId14"/>
    <p:sldId id="401" r:id="rId15"/>
    <p:sldId id="368" r:id="rId16"/>
    <p:sldId id="369" r:id="rId17"/>
    <p:sldId id="370" r:id="rId18"/>
    <p:sldId id="371" r:id="rId19"/>
    <p:sldId id="372" r:id="rId20"/>
    <p:sldId id="373" r:id="rId21"/>
    <p:sldId id="374" r:id="rId22"/>
    <p:sldId id="3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EF"/>
    <a:srgbClr val="BB2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7" autoAdjust="0"/>
    <p:restoredTop sz="90366" autoAdjust="0"/>
  </p:normalViewPr>
  <p:slideViewPr>
    <p:cSldViewPr snapToGrid="0">
      <p:cViewPr varScale="1">
        <p:scale>
          <a:sx n="77" d="100"/>
          <a:sy n="77" d="100"/>
        </p:scale>
        <p:origin x="2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FE146-7EEB-463D-A316-662C85BB49D0}" type="datetimeFigureOut">
              <a:rPr lang="en-AU" smtClean="0"/>
              <a:t>13/11/2019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EC85D-6B0D-4409-9F60-4D572363751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0873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eaLnBrk="1" hangingPunct="1"/>
            <a:r>
              <a:rPr lang="en-US" altLang="en-US" sz="1200" b="0" i="0">
                <a:latin typeface="Times New Roman" panose="02020603050405020304" pitchFamily="18" charset="0"/>
              </a:rPr>
              <a:t>15.#</a:t>
            </a: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1917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eaLnBrk="1" hangingPunct="1"/>
            <a:fld id="{E836381F-8408-4D5B-9E09-6BE9142443D8}" type="slidenum">
              <a:rPr lang="en-US" altLang="en-US" sz="1200" b="0" i="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8</a:t>
            </a:fld>
            <a:endParaRPr lang="en-US" altLang="en-US" sz="1200" b="0" i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1963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eaLnBrk="1" hangingPunct="1"/>
            <a:r>
              <a:rPr lang="en-US" altLang="en-US" sz="1200" b="0" i="0">
                <a:latin typeface="Times New Roman" panose="02020603050405020304" pitchFamily="18" charset="0"/>
              </a:rPr>
              <a:t>15.#</a:t>
            </a: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17569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eaLnBrk="1" hangingPunct="1"/>
            <a:r>
              <a:rPr lang="en-US" altLang="en-US" sz="1200" b="0" i="0">
                <a:latin typeface="Times New Roman" panose="02020603050405020304" pitchFamily="18" charset="0"/>
              </a:rPr>
              <a:t>15.#</a:t>
            </a: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3173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eaLnBrk="1" hangingPunct="1"/>
            <a:r>
              <a:rPr lang="en-US" altLang="en-US" sz="1200" b="0" i="0">
                <a:latin typeface="Times New Roman" panose="02020603050405020304" pitchFamily="18" charset="0"/>
              </a:rPr>
              <a:t>15.#</a:t>
            </a: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1845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eaLnBrk="1" hangingPunct="1"/>
            <a:r>
              <a:rPr lang="en-US" altLang="en-US" sz="1200" b="0" i="0">
                <a:latin typeface="Times New Roman" panose="02020603050405020304" pitchFamily="18" charset="0"/>
              </a:rPr>
              <a:t>15.#</a:t>
            </a: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2037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zh-CN" sz="1200" i="1" u="sng" dirty="0" err="1" smtClean="0"/>
              <a:t>Piconet</a:t>
            </a:r>
            <a:r>
              <a:rPr lang="en-AU" altLang="zh-CN" sz="1200" i="1" u="sng" dirty="0" smtClean="0"/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微微网，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多个微微网之间还可以互联形成散射网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Scatternet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EC85D-6B0D-4409-9F60-4D572363751B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0647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1532467" y="4185824"/>
            <a:ext cx="9144000" cy="707909"/>
          </a:xfrm>
          <a:prstGeom prst="roundRect">
            <a:avLst>
              <a:gd name="adj" fmla="val 31019"/>
            </a:avLst>
          </a:prstGeom>
          <a:solidFill>
            <a:schemeClr val="bg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 userDrawn="1"/>
        </p:nvSpPr>
        <p:spPr>
          <a:xfrm>
            <a:off x="838200" y="2590800"/>
            <a:ext cx="10515600" cy="1595024"/>
          </a:xfrm>
          <a:prstGeom prst="roundRect">
            <a:avLst>
              <a:gd name="adj" fmla="val 12421"/>
            </a:avLst>
          </a:prstGeom>
          <a:solidFill>
            <a:schemeClr val="bg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590800"/>
            <a:ext cx="10515600" cy="159502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2467" y="4185824"/>
            <a:ext cx="9144000" cy="707909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CE91F-49A1-40DF-B12A-6FC20FB96CE8}" type="datetime1">
              <a:rPr lang="en-AU" smtClean="0"/>
              <a:t>13/11/2019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686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1F80C-48AE-482F-9ED1-3233FEEDC51D}" type="datetime1">
              <a:rPr lang="en-AU" smtClean="0"/>
              <a:t>13/11/2019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512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164D-639F-4DE2-B710-3919DB683E7A}" type="datetime1">
              <a:rPr lang="en-AU" smtClean="0"/>
              <a:t>13/11/2019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17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9168" y="138853"/>
            <a:ext cx="6705601" cy="3741485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9168" y="3968144"/>
            <a:ext cx="6705601" cy="27491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637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838200" y="365125"/>
            <a:ext cx="10515600" cy="1323975"/>
          </a:xfrm>
          <a:prstGeom prst="roundRect">
            <a:avLst>
              <a:gd name="adj" fmla="val 13700"/>
            </a:avLst>
          </a:prstGeom>
          <a:solidFill>
            <a:schemeClr val="bg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 userDrawn="1"/>
        </p:nvSpPr>
        <p:spPr>
          <a:xfrm>
            <a:off x="838200" y="1824037"/>
            <a:ext cx="10515600" cy="4352926"/>
          </a:xfrm>
          <a:prstGeom prst="roundRect">
            <a:avLst>
              <a:gd name="adj" fmla="val 4364"/>
            </a:avLst>
          </a:prstGeom>
          <a:solidFill>
            <a:schemeClr val="bg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838199" y="6354761"/>
            <a:ext cx="2743201" cy="366712"/>
          </a:xfrm>
          <a:prstGeom prst="roundRect">
            <a:avLst>
              <a:gd name="adj" fmla="val 50000"/>
            </a:avLst>
          </a:prstGeom>
          <a:solidFill>
            <a:schemeClr val="bg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 userDrawn="1"/>
        </p:nvSpPr>
        <p:spPr>
          <a:xfrm>
            <a:off x="8610600" y="6354761"/>
            <a:ext cx="2743201" cy="366712"/>
          </a:xfrm>
          <a:prstGeom prst="roundRect">
            <a:avLst>
              <a:gd name="adj" fmla="val 50000"/>
            </a:avLst>
          </a:prstGeom>
          <a:solidFill>
            <a:schemeClr val="bg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 userDrawn="1"/>
        </p:nvSpPr>
        <p:spPr>
          <a:xfrm>
            <a:off x="4038599" y="6354761"/>
            <a:ext cx="4114801" cy="366712"/>
          </a:xfrm>
          <a:prstGeom prst="roundRect">
            <a:avLst>
              <a:gd name="adj" fmla="val 50000"/>
            </a:avLst>
          </a:prstGeom>
          <a:solidFill>
            <a:schemeClr val="bg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360000" rIns="360000"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1DAFFAFC-CF83-4D82-9402-4D897130794A}" type="datetime1">
              <a:rPr lang="en-AU" smtClean="0"/>
              <a:t>13/11/2019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6383001" y="6354761"/>
            <a:ext cx="2743201" cy="366712"/>
          </a:xfrm>
          <a:prstGeom prst="roundRect">
            <a:avLst>
              <a:gd name="adj" fmla="val 50000"/>
            </a:avLst>
          </a:prstGeom>
          <a:solidFill>
            <a:schemeClr val="bg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69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7424-AF3F-457C-9474-B13AED3E2BA9}" type="datetime1">
              <a:rPr lang="en-AU" smtClean="0"/>
              <a:t>13/11/2019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4793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63235-8FDC-4ECB-8815-33529541643F}" type="datetime1">
              <a:rPr lang="en-AU" smtClean="0"/>
              <a:t>13/11/2019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5718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AD35D-656D-495D-B510-5B9296E5AA4C}" type="datetime1">
              <a:rPr lang="en-AU" smtClean="0"/>
              <a:t>13/11/2019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4015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838200" y="365125"/>
            <a:ext cx="10515600" cy="1323975"/>
          </a:xfrm>
          <a:prstGeom prst="roundRect">
            <a:avLst>
              <a:gd name="adj" fmla="val 13700"/>
            </a:avLst>
          </a:prstGeom>
          <a:solidFill>
            <a:schemeClr val="bg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 userDrawn="1"/>
        </p:nvSpPr>
        <p:spPr>
          <a:xfrm>
            <a:off x="838199" y="6354761"/>
            <a:ext cx="2743201" cy="366712"/>
          </a:xfrm>
          <a:prstGeom prst="roundRect">
            <a:avLst>
              <a:gd name="adj" fmla="val 50000"/>
            </a:avLst>
          </a:prstGeom>
          <a:solidFill>
            <a:schemeClr val="bg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 userDrawn="1"/>
        </p:nvSpPr>
        <p:spPr>
          <a:xfrm>
            <a:off x="8610600" y="6354761"/>
            <a:ext cx="2743201" cy="366712"/>
          </a:xfrm>
          <a:prstGeom prst="roundRect">
            <a:avLst>
              <a:gd name="adj" fmla="val 50000"/>
            </a:avLst>
          </a:prstGeom>
          <a:solidFill>
            <a:schemeClr val="bg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 userDrawn="1"/>
        </p:nvSpPr>
        <p:spPr>
          <a:xfrm>
            <a:off x="4038599" y="6354761"/>
            <a:ext cx="4114801" cy="366712"/>
          </a:xfrm>
          <a:prstGeom prst="roundRect">
            <a:avLst>
              <a:gd name="adj" fmla="val 50000"/>
            </a:avLst>
          </a:prstGeom>
          <a:solidFill>
            <a:schemeClr val="bg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37C8D-FD0A-4357-83FD-F72D030BEC14}" type="datetime1">
              <a:rPr lang="en-AU" smtClean="0"/>
              <a:t>13/11/2019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9089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988F3-4E40-435D-8AE1-B6045440938B}" type="datetime1">
              <a:rPr lang="en-AU" smtClean="0"/>
              <a:t>13/11/2019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741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21943-4948-491A-B3B7-775DFF02A4EB}" type="datetime1">
              <a:rPr lang="en-AU" smtClean="0"/>
              <a:t>13/11/2019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568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0904A-BB24-4D73-BBEA-A46518E8AF5D}" type="datetime1">
              <a:rPr lang="en-AU" smtClean="0"/>
              <a:t>13/11/2019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7104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3">
              <a:alphaModFix amt="5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180000" tIns="180000" rIns="180000" bIns="18000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180000" tIns="180000" rIns="180000" bIns="18000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180000" tIns="46800" rIns="18000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83CBF-2E6D-403A-9A0F-7F7D450E8B51}" type="datetime1">
              <a:rPr lang="en-AU" smtClean="0"/>
              <a:t>13/11/2019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180000" tIns="46800" rIns="18000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4. Data Link and Network Layers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180000" tIns="46800" rIns="18000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01C34-4E04-4A50-AB5F-52F893F3A945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4744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B2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85" y="117231"/>
            <a:ext cx="5140148" cy="66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1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Chapter 15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Wireless LANs</a:t>
            </a:r>
          </a:p>
        </p:txBody>
      </p:sp>
    </p:spTree>
    <p:extLst>
      <p:ext uri="{BB962C8B-B14F-4D97-AF65-F5344CB8AC3E}">
        <p14:creationId xmlns:p14="http://schemas.microsoft.com/office/powerpoint/2010/main" val="14731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eaLnBrk="1" hangingPunct="1"/>
            <a:r>
              <a:rPr lang="en-US" altLang="en-US" sz="1200" i="0">
                <a:latin typeface="Arial" panose="020B0604020202020204" pitchFamily="34" charset="0"/>
              </a:rPr>
              <a:t>15.</a:t>
            </a:r>
            <a:fld id="{58729D92-8188-48AF-857E-3AC6FB7A285A}" type="slidenum">
              <a:rPr lang="en-US" altLang="en-US" sz="1200" i="0">
                <a:latin typeface="Arial" panose="020B0604020202020204" pitchFamily="34" charset="0"/>
              </a:rPr>
              <a:pPr eaLnBrk="1" hangingPunct="1"/>
              <a:t>10</a:t>
            </a:fld>
            <a:endParaRPr lang="en-US" altLang="en-US" sz="1200" i="0">
              <a:latin typeface="Arial" panose="020B0604020202020204" pitchFamily="34" charset="0"/>
            </a:endParaRPr>
          </a:p>
        </p:txBody>
      </p:sp>
      <p:sp>
        <p:nvSpPr>
          <p:cNvPr id="56322" name="Rectangle 14"/>
          <p:cNvSpPr>
            <a:spLocks noChangeArrowheads="1"/>
          </p:cNvSpPr>
          <p:nvPr/>
        </p:nvSpPr>
        <p:spPr bwMode="auto">
          <a:xfrm>
            <a:off x="204726" y="105156"/>
            <a:ext cx="81534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r>
              <a:rPr lang="en-US" altLang="en-US" sz="2000" dirty="0">
                <a:solidFill>
                  <a:srgbClr val="FF0000"/>
                </a:solidFill>
                <a:latin typeface="Times-BoldItalic"/>
              </a:rPr>
              <a:t>Figure 15.10:  </a:t>
            </a:r>
            <a:r>
              <a:rPr lang="en-US" altLang="en-US" sz="2000" dirty="0">
                <a:latin typeface="Times-BoldItalic"/>
              </a:rPr>
              <a:t>Control frames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9" y="1225784"/>
            <a:ext cx="7460205" cy="1701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9" y="3100220"/>
            <a:ext cx="5802086" cy="144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"/>
          <p:cNvGrpSpPr>
            <a:grpSpLocks/>
          </p:cNvGrpSpPr>
          <p:nvPr/>
        </p:nvGrpSpPr>
        <p:grpSpPr bwMode="auto">
          <a:xfrm>
            <a:off x="3336576" y="4937760"/>
            <a:ext cx="8666163" cy="1936750"/>
            <a:chOff x="304800" y="2250264"/>
            <a:chExt cx="8665914" cy="193602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250264"/>
              <a:ext cx="8665914" cy="1936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381000" y="2250264"/>
              <a:ext cx="8382000" cy="1788336"/>
            </a:xfrm>
            <a:prstGeom prst="rect">
              <a:avLst/>
            </a:prstGeom>
            <a:noFill/>
            <a:ln w="101600" algn="ctr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3200" b="1" i="1">
                  <a:solidFill>
                    <a:schemeClr val="tx1"/>
                  </a:solidFill>
                  <a:latin typeface="Baby Kruffy"/>
                </a:defRPr>
              </a:lvl1pPr>
              <a:lvl2pPr marL="742950" indent="-285750" eaLnBrk="0" hangingPunct="0">
                <a:defRPr sz="3200" b="1" i="1">
                  <a:solidFill>
                    <a:schemeClr val="tx1"/>
                  </a:solidFill>
                  <a:latin typeface="Baby Kruffy"/>
                </a:defRPr>
              </a:lvl2pPr>
              <a:lvl3pPr marL="1143000" indent="-228600" eaLnBrk="0" hangingPunct="0">
                <a:defRPr sz="3200" b="1" i="1">
                  <a:solidFill>
                    <a:schemeClr val="tx1"/>
                  </a:solidFill>
                  <a:latin typeface="Baby Kruffy"/>
                </a:defRPr>
              </a:lvl3pPr>
              <a:lvl4pPr marL="1600200" indent="-228600" eaLnBrk="0" hangingPunct="0">
                <a:defRPr sz="3200" b="1" i="1">
                  <a:solidFill>
                    <a:schemeClr val="tx1"/>
                  </a:solidFill>
                  <a:latin typeface="Baby Kruffy"/>
                </a:defRPr>
              </a:lvl4pPr>
              <a:lvl5pPr marL="2057400" indent="-228600" eaLnBrk="0" hangingPunct="0">
                <a:defRPr sz="3200" b="1" i="1">
                  <a:solidFill>
                    <a:schemeClr val="tx1"/>
                  </a:solidFill>
                  <a:latin typeface="Baby Kruffy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9pPr>
            </a:lstStyle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196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8200" y="6274705"/>
            <a:ext cx="27432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eaLnBrk="1" hangingPunct="1"/>
            <a:r>
              <a:rPr lang="en-US" altLang="en-US" sz="1200" i="0">
                <a:latin typeface="Arial" panose="020B0604020202020204" pitchFamily="34" charset="0"/>
              </a:rPr>
              <a:t>15.</a:t>
            </a:r>
            <a:fld id="{CC5A94A9-8EF0-4C03-8ED6-5C154778F0E8}" type="slidenum">
              <a:rPr lang="en-US" altLang="en-US" sz="1200" i="0">
                <a:latin typeface="Arial" panose="020B0604020202020204" pitchFamily="34" charset="0"/>
              </a:rPr>
              <a:pPr eaLnBrk="1" hangingPunct="1"/>
              <a:t>11</a:t>
            </a:fld>
            <a:endParaRPr lang="en-US" altLang="en-US" sz="1200" i="0">
              <a:latin typeface="Arial" panose="020B0604020202020204" pitchFamily="34" charset="0"/>
            </a:endParaRPr>
          </a:p>
        </p:txBody>
      </p:sp>
      <p:sp>
        <p:nvSpPr>
          <p:cNvPr id="64514" name="Rectangle 14"/>
          <p:cNvSpPr>
            <a:spLocks noChangeArrowheads="1"/>
          </p:cNvSpPr>
          <p:nvPr/>
        </p:nvSpPr>
        <p:spPr bwMode="auto">
          <a:xfrm>
            <a:off x="4900" y="39177"/>
            <a:ext cx="8153400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r>
              <a:rPr lang="en-US" altLang="en-US" sz="1600">
                <a:solidFill>
                  <a:srgbClr val="FF0000"/>
                </a:solidFill>
                <a:latin typeface="Times-BoldItalic"/>
              </a:rPr>
              <a:t>Figure 15.11:  </a:t>
            </a:r>
            <a:r>
              <a:rPr lang="en-US" altLang="en-US" sz="1600">
                <a:latin typeface="Times-BoldItalic"/>
              </a:rPr>
              <a:t>Addressing mechanisms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2" y="411910"/>
            <a:ext cx="3922972" cy="129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355" y="390802"/>
            <a:ext cx="3773492" cy="135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1" y="1775661"/>
            <a:ext cx="3922972" cy="1568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439" y="1762590"/>
            <a:ext cx="3826991" cy="1426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34502" y="4707882"/>
            <a:ext cx="8153400" cy="276999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200" kern="0" dirty="0">
                <a:solidFill>
                  <a:srgbClr val="FF0000"/>
                </a:solidFill>
                <a:latin typeface="Times-BoldItalic"/>
              </a:rPr>
              <a:t>Table 15.3</a:t>
            </a:r>
            <a:r>
              <a:rPr lang="en-US" sz="1100" kern="0" dirty="0" smtClean="0">
                <a:solidFill>
                  <a:srgbClr val="FF0000"/>
                </a:solidFill>
                <a:latin typeface="Times-BoldItalic"/>
              </a:rPr>
              <a:t>:</a:t>
            </a:r>
            <a:endParaRPr lang="en-US" sz="1100" kern="0" dirty="0">
              <a:solidFill>
                <a:srgbClr val="002060"/>
              </a:solidFill>
              <a:latin typeface="Times-BoldItalic"/>
            </a:endParaRPr>
          </a:p>
        </p:txBody>
      </p:sp>
      <p:grpSp>
        <p:nvGrpSpPr>
          <p:cNvPr id="9" name="Group 1"/>
          <p:cNvGrpSpPr>
            <a:grpSpLocks/>
          </p:cNvGrpSpPr>
          <p:nvPr/>
        </p:nvGrpSpPr>
        <p:grpSpPr bwMode="auto">
          <a:xfrm>
            <a:off x="0" y="5035868"/>
            <a:ext cx="8280400" cy="1747838"/>
            <a:chOff x="304800" y="2590800"/>
            <a:chExt cx="8280127" cy="1747450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590800"/>
              <a:ext cx="8280127" cy="1747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81000" y="2590800"/>
              <a:ext cx="8077200" cy="1747450"/>
            </a:xfrm>
            <a:prstGeom prst="rect">
              <a:avLst/>
            </a:prstGeom>
            <a:noFill/>
            <a:ln w="101600" algn="ctr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3200" b="1" i="1">
                  <a:solidFill>
                    <a:schemeClr val="tx1"/>
                  </a:solidFill>
                  <a:latin typeface="Baby Kruffy"/>
                </a:defRPr>
              </a:lvl1pPr>
              <a:lvl2pPr marL="742950" indent="-285750" eaLnBrk="0" hangingPunct="0">
                <a:defRPr sz="3200" b="1" i="1">
                  <a:solidFill>
                    <a:schemeClr val="tx1"/>
                  </a:solidFill>
                  <a:latin typeface="Baby Kruffy"/>
                </a:defRPr>
              </a:lvl2pPr>
              <a:lvl3pPr marL="1143000" indent="-228600" eaLnBrk="0" hangingPunct="0">
                <a:defRPr sz="3200" b="1" i="1">
                  <a:solidFill>
                    <a:schemeClr val="tx1"/>
                  </a:solidFill>
                  <a:latin typeface="Baby Kruffy"/>
                </a:defRPr>
              </a:lvl3pPr>
              <a:lvl4pPr marL="1600200" indent="-228600" eaLnBrk="0" hangingPunct="0">
                <a:defRPr sz="3200" b="1" i="1">
                  <a:solidFill>
                    <a:schemeClr val="tx1"/>
                  </a:solidFill>
                  <a:latin typeface="Baby Kruffy"/>
                </a:defRPr>
              </a:lvl4pPr>
              <a:lvl5pPr marL="2057400" indent="-228600" eaLnBrk="0" hangingPunct="0">
                <a:defRPr sz="3200" b="1" i="1">
                  <a:solidFill>
                    <a:schemeClr val="tx1"/>
                  </a:solidFill>
                  <a:latin typeface="Baby Kruffy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7875813" y="0"/>
            <a:ext cx="4283529" cy="374871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en-US" sz="1800" b="0" i="0" dirty="0">
                <a:latin typeface="Times New Roman" panose="02020603050405020304" pitchFamily="18" charset="0"/>
              </a:rPr>
              <a:t>The IEEE 802.11 </a:t>
            </a:r>
            <a:r>
              <a:rPr lang="en-US" altLang="en-US" sz="1800" b="0" i="0" dirty="0" smtClean="0">
                <a:latin typeface="Times New Roman" panose="02020603050405020304" pitchFamily="18" charset="0"/>
              </a:rPr>
              <a:t>frame (wireless LAN) addressing </a:t>
            </a:r>
            <a:r>
              <a:rPr lang="en-US" altLang="en-US" sz="1800" b="0" i="0" dirty="0">
                <a:latin typeface="Times New Roman" panose="02020603050405020304" pitchFamily="18" charset="0"/>
              </a:rPr>
              <a:t>mechanism specifies four cases, </a:t>
            </a:r>
            <a:endParaRPr lang="en-US" altLang="en-US" sz="1800" b="0" i="0" dirty="0" smtClean="0">
              <a:latin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en-US" sz="1800" b="0" i="0" dirty="0" smtClean="0">
                <a:latin typeface="Times New Roman" panose="02020603050405020304" pitchFamily="18" charset="0"/>
              </a:rPr>
              <a:t>defined </a:t>
            </a:r>
            <a:r>
              <a:rPr lang="en-US" altLang="en-US" sz="1800" b="0" i="0" dirty="0">
                <a:latin typeface="Times New Roman" panose="02020603050405020304" pitchFamily="18" charset="0"/>
              </a:rPr>
              <a:t>by the value of the two flags in the FC field, To DS and From DS. </a:t>
            </a:r>
            <a:endParaRPr lang="en-US" altLang="en-US" sz="1800" b="0" i="0" dirty="0" smtClean="0">
              <a:latin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en-US" sz="1800" b="0" i="0" dirty="0" smtClean="0">
                <a:latin typeface="Times New Roman" panose="02020603050405020304" pitchFamily="18" charset="0"/>
              </a:rPr>
              <a:t>Each </a:t>
            </a:r>
            <a:r>
              <a:rPr lang="en-US" altLang="en-US" sz="1800" b="0" i="0" dirty="0">
                <a:latin typeface="Times New Roman" panose="02020603050405020304" pitchFamily="18" charset="0"/>
              </a:rPr>
              <a:t>flag can be either 0 or 1, resulting in four different situations. </a:t>
            </a:r>
            <a:endParaRPr lang="en-US" altLang="en-US" sz="1800" b="0" i="0" dirty="0" smtClean="0">
              <a:latin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en-US" sz="1800" b="0" i="0" dirty="0" smtClean="0">
                <a:latin typeface="Times New Roman" panose="02020603050405020304" pitchFamily="18" charset="0"/>
              </a:rPr>
              <a:t>The </a:t>
            </a:r>
            <a:r>
              <a:rPr lang="en-US" altLang="en-US" sz="1800" b="0" i="0" dirty="0">
                <a:latin typeface="Times New Roman" panose="02020603050405020304" pitchFamily="18" charset="0"/>
              </a:rPr>
              <a:t>interpretation of the four addresses (address 1 to address 4) in the MAC frame depends on the value of these flags, as shown in Table 15.3</a:t>
            </a:r>
            <a:r>
              <a:rPr lang="en-US" altLang="en-US" sz="1800" b="0" i="0" dirty="0" smtClean="0">
                <a:latin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931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eaLnBrk="1" hangingPunct="1"/>
            <a:r>
              <a:rPr lang="en-US" altLang="en-US" sz="1200" i="0">
                <a:latin typeface="Arial" panose="020B0604020202020204" pitchFamily="34" charset="0"/>
              </a:rPr>
              <a:t>15.</a:t>
            </a:r>
            <a:fld id="{CC5A94A9-8EF0-4C03-8ED6-5C154778F0E8}" type="slidenum">
              <a:rPr lang="en-US" altLang="en-US" sz="1200" i="0">
                <a:latin typeface="Arial" panose="020B0604020202020204" pitchFamily="34" charset="0"/>
              </a:rPr>
              <a:pPr eaLnBrk="1" hangingPunct="1"/>
              <a:t>12</a:t>
            </a:fld>
            <a:endParaRPr lang="en-US" altLang="en-US" sz="1200" i="0">
              <a:latin typeface="Arial" panose="020B0604020202020204" pitchFamily="34" charset="0"/>
            </a:endParaRPr>
          </a:p>
        </p:txBody>
      </p:sp>
      <p:sp>
        <p:nvSpPr>
          <p:cNvPr id="64514" name="Rectangle 14"/>
          <p:cNvSpPr>
            <a:spLocks noChangeArrowheads="1"/>
          </p:cNvSpPr>
          <p:nvPr/>
        </p:nvSpPr>
        <p:spPr bwMode="auto">
          <a:xfrm>
            <a:off x="4900" y="39177"/>
            <a:ext cx="8153400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r>
              <a:rPr lang="en-US" altLang="en-US" sz="1600">
                <a:solidFill>
                  <a:srgbClr val="FF0000"/>
                </a:solidFill>
                <a:latin typeface="Times-BoldItalic"/>
              </a:rPr>
              <a:t>Figure 15.11:  </a:t>
            </a:r>
            <a:r>
              <a:rPr lang="en-US" altLang="en-US" sz="1600">
                <a:latin typeface="Times-BoldItalic"/>
              </a:rPr>
              <a:t>Addressing mechanisms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2" y="411910"/>
            <a:ext cx="3657600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202" y="105682"/>
            <a:ext cx="3736975" cy="1337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011" y="39177"/>
            <a:ext cx="3678237" cy="1470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40" y="1589794"/>
            <a:ext cx="3749675" cy="1398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66017" y="4696282"/>
            <a:ext cx="8153400" cy="276999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200" kern="0" dirty="0">
                <a:solidFill>
                  <a:srgbClr val="FF0000"/>
                </a:solidFill>
                <a:latin typeface="Times-BoldItalic"/>
              </a:rPr>
              <a:t>Table 15.3</a:t>
            </a:r>
            <a:r>
              <a:rPr lang="en-US" sz="1100" kern="0" dirty="0" smtClean="0">
                <a:solidFill>
                  <a:srgbClr val="FF0000"/>
                </a:solidFill>
                <a:latin typeface="Times-BoldItalic"/>
              </a:rPr>
              <a:t>:</a:t>
            </a:r>
            <a:endParaRPr lang="en-US" sz="1100" kern="0" dirty="0">
              <a:solidFill>
                <a:srgbClr val="002060"/>
              </a:solidFill>
              <a:latin typeface="Times-BoldItalic"/>
            </a:endParaRPr>
          </a:p>
        </p:txBody>
      </p:sp>
      <p:grpSp>
        <p:nvGrpSpPr>
          <p:cNvPr id="9" name="Group 1"/>
          <p:cNvGrpSpPr>
            <a:grpSpLocks/>
          </p:cNvGrpSpPr>
          <p:nvPr/>
        </p:nvGrpSpPr>
        <p:grpSpPr bwMode="auto">
          <a:xfrm>
            <a:off x="-10186" y="5078722"/>
            <a:ext cx="8280400" cy="1747838"/>
            <a:chOff x="304800" y="2590800"/>
            <a:chExt cx="8280127" cy="1747450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590800"/>
              <a:ext cx="8280127" cy="1747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81000" y="2590800"/>
              <a:ext cx="8077200" cy="1747450"/>
            </a:xfrm>
            <a:prstGeom prst="rect">
              <a:avLst/>
            </a:prstGeom>
            <a:noFill/>
            <a:ln w="101600" algn="ctr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3200" b="1" i="1">
                  <a:solidFill>
                    <a:schemeClr val="tx1"/>
                  </a:solidFill>
                  <a:latin typeface="Baby Kruffy"/>
                </a:defRPr>
              </a:lvl1pPr>
              <a:lvl2pPr marL="742950" indent="-285750" eaLnBrk="0" hangingPunct="0">
                <a:defRPr sz="3200" b="1" i="1">
                  <a:solidFill>
                    <a:schemeClr val="tx1"/>
                  </a:solidFill>
                  <a:latin typeface="Baby Kruffy"/>
                </a:defRPr>
              </a:lvl2pPr>
              <a:lvl3pPr marL="1143000" indent="-228600" eaLnBrk="0" hangingPunct="0">
                <a:defRPr sz="3200" b="1" i="1">
                  <a:solidFill>
                    <a:schemeClr val="tx1"/>
                  </a:solidFill>
                  <a:latin typeface="Baby Kruffy"/>
                </a:defRPr>
              </a:lvl3pPr>
              <a:lvl4pPr marL="1600200" indent="-228600" eaLnBrk="0" hangingPunct="0">
                <a:defRPr sz="3200" b="1" i="1">
                  <a:solidFill>
                    <a:schemeClr val="tx1"/>
                  </a:solidFill>
                  <a:latin typeface="Baby Kruffy"/>
                </a:defRPr>
              </a:lvl4pPr>
              <a:lvl5pPr marL="2057400" indent="-228600" eaLnBrk="0" hangingPunct="0">
                <a:defRPr sz="3200" b="1" i="1">
                  <a:solidFill>
                    <a:schemeClr val="tx1"/>
                  </a:solidFill>
                  <a:latin typeface="Baby Kruffy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8354011" y="4224522"/>
            <a:ext cx="3823204" cy="205774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en-US" sz="1800" b="0" i="0" dirty="0" smtClean="0">
                <a:latin typeface="Times New Roman" panose="02020603050405020304" pitchFamily="18" charset="0"/>
              </a:rPr>
              <a:t>Where distribution is wired, APs are wired, frames between APs are using standard MAC frame 802.3 through distribution system, requires only two addresses (SA and DA)</a:t>
            </a:r>
            <a:endParaRPr lang="en-US" altLang="en-US" sz="1800" b="0" i="0" dirty="0">
              <a:latin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717" y="1780505"/>
            <a:ext cx="8334294" cy="31393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kern="0" dirty="0" smtClean="0">
                <a:solidFill>
                  <a:srgbClr val="002060"/>
                </a:solidFill>
                <a:latin typeface="Times-BoldItalic"/>
              </a:rPr>
              <a:t>Rules for addresses: </a:t>
            </a:r>
          </a:p>
          <a:p>
            <a:pPr eaLnBrk="0" hangingPunct="0">
              <a:defRPr/>
            </a:pPr>
            <a:r>
              <a:rPr lang="en-US" kern="0" dirty="0" smtClean="0">
                <a:solidFill>
                  <a:srgbClr val="002060"/>
                </a:solidFill>
                <a:latin typeface="Times-BoldItalic"/>
              </a:rPr>
              <a:t>Address-1</a:t>
            </a:r>
            <a:r>
              <a:rPr lang="en-US" kern="0" dirty="0">
                <a:solidFill>
                  <a:srgbClr val="002060"/>
                </a:solidFill>
                <a:latin typeface="Times-BoldItalic"/>
              </a:rPr>
              <a:t>, always next device that frame will visit, </a:t>
            </a:r>
            <a:endParaRPr lang="en-US" kern="0" dirty="0" smtClean="0">
              <a:solidFill>
                <a:srgbClr val="002060"/>
              </a:solidFill>
              <a:latin typeface="Times-BoldItalic"/>
            </a:endParaRPr>
          </a:p>
          <a:p>
            <a:pPr eaLnBrk="0" hangingPunct="0">
              <a:defRPr/>
            </a:pPr>
            <a:r>
              <a:rPr lang="en-US" kern="0" dirty="0" smtClean="0">
                <a:solidFill>
                  <a:srgbClr val="002060"/>
                </a:solidFill>
                <a:latin typeface="Times-BoldItalic"/>
              </a:rPr>
              <a:t>Address-2 </a:t>
            </a:r>
            <a:r>
              <a:rPr lang="en-US" kern="0" dirty="0">
                <a:solidFill>
                  <a:srgbClr val="002060"/>
                </a:solidFill>
                <a:latin typeface="Times-BoldItalic"/>
              </a:rPr>
              <a:t>previous device that frame has left, </a:t>
            </a:r>
            <a:endParaRPr lang="en-US" kern="0" dirty="0" smtClean="0">
              <a:solidFill>
                <a:srgbClr val="002060"/>
              </a:solidFill>
              <a:latin typeface="Times-BoldItalic"/>
            </a:endParaRPr>
          </a:p>
          <a:p>
            <a:pPr eaLnBrk="0" hangingPunct="0">
              <a:defRPr/>
            </a:pPr>
            <a:r>
              <a:rPr lang="en-US" kern="0" dirty="0" smtClean="0">
                <a:solidFill>
                  <a:srgbClr val="002060"/>
                </a:solidFill>
                <a:latin typeface="Times-BoldItalic"/>
              </a:rPr>
              <a:t>Address-3 </a:t>
            </a:r>
            <a:r>
              <a:rPr lang="en-US" kern="0" dirty="0">
                <a:solidFill>
                  <a:srgbClr val="002060"/>
                </a:solidFill>
                <a:latin typeface="Times-BoldItalic"/>
              </a:rPr>
              <a:t>= Final destination if it is not defined by 1 or original source if not defined by 2, </a:t>
            </a:r>
            <a:r>
              <a:rPr lang="en-US" kern="0" dirty="0" smtClean="0">
                <a:solidFill>
                  <a:srgbClr val="002060"/>
                </a:solidFill>
                <a:latin typeface="Times-BoldItalic"/>
              </a:rPr>
              <a:t>Within </a:t>
            </a:r>
            <a:r>
              <a:rPr lang="en-US" kern="0" dirty="0" smtClean="0">
                <a:solidFill>
                  <a:srgbClr val="002060"/>
                </a:solidFill>
                <a:latin typeface="Times-BoldItalic"/>
              </a:rPr>
              <a:t>Ad hoc, Address-3 = BSS-ID </a:t>
            </a:r>
          </a:p>
          <a:p>
            <a:pPr eaLnBrk="0" hangingPunct="0">
              <a:defRPr/>
            </a:pPr>
            <a:r>
              <a:rPr lang="en-US" kern="0" dirty="0">
                <a:solidFill>
                  <a:srgbClr val="002060"/>
                </a:solidFill>
                <a:latin typeface="Times-BoldItalic"/>
              </a:rPr>
              <a:t>A</a:t>
            </a:r>
            <a:r>
              <a:rPr lang="en-US" kern="0" dirty="0" smtClean="0">
                <a:solidFill>
                  <a:srgbClr val="002060"/>
                </a:solidFill>
                <a:latin typeface="Times-BoldItalic"/>
              </a:rPr>
              <a:t>ddress-4-original </a:t>
            </a:r>
            <a:r>
              <a:rPr lang="en-US" kern="0" dirty="0">
                <a:solidFill>
                  <a:srgbClr val="002060"/>
                </a:solidFill>
                <a:latin typeface="Times-BoldItalic"/>
              </a:rPr>
              <a:t>source when distribution is also </a:t>
            </a:r>
            <a:r>
              <a:rPr lang="en-US" kern="0" dirty="0" smtClean="0">
                <a:solidFill>
                  <a:srgbClr val="002060"/>
                </a:solidFill>
                <a:latin typeface="Times-BoldItalic"/>
              </a:rPr>
              <a:t>wireless, </a:t>
            </a:r>
            <a:r>
              <a:rPr lang="en-US" kern="0" dirty="0" smtClean="0">
                <a:solidFill>
                  <a:srgbClr val="002060"/>
                </a:solidFill>
                <a:latin typeface="Times-BoldItalic"/>
              </a:rPr>
              <a:t>when </a:t>
            </a:r>
            <a:r>
              <a:rPr lang="en-US" kern="0" dirty="0" smtClean="0">
                <a:solidFill>
                  <a:srgbClr val="002060"/>
                </a:solidFill>
                <a:latin typeface="Times-BoldItalic"/>
              </a:rPr>
              <a:t>wired distribution, Address-4= Not applicable (N/A), also same for Ad-hoc</a:t>
            </a:r>
          </a:p>
          <a:p>
            <a:pPr eaLnBrk="0" hangingPunct="0">
              <a:defRPr/>
            </a:pPr>
            <a:r>
              <a:rPr lang="en-US" kern="0" dirty="0" smtClean="0">
                <a:solidFill>
                  <a:srgbClr val="002060"/>
                </a:solidFill>
                <a:latin typeface="Times-BoldItalic"/>
              </a:rPr>
              <a:t>For case-d, address-3 can be destination or original source. Address-4 will be original source (wireless distribution), so address-3 should be final destination</a:t>
            </a:r>
            <a:endParaRPr lang="en-US" kern="0" dirty="0">
              <a:solidFill>
                <a:srgbClr val="002060"/>
              </a:solidFill>
              <a:latin typeface="Times-BoldItalic"/>
            </a:endParaRPr>
          </a:p>
        </p:txBody>
      </p:sp>
    </p:spTree>
    <p:extLst>
      <p:ext uri="{BB962C8B-B14F-4D97-AF65-F5344CB8AC3E}">
        <p14:creationId xmlns:p14="http://schemas.microsoft.com/office/powerpoint/2010/main" val="14819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4"/>
          <p:cNvSpPr>
            <a:spLocks noChangeArrowheads="1"/>
          </p:cNvSpPr>
          <p:nvPr/>
        </p:nvSpPr>
        <p:spPr bwMode="auto">
          <a:xfrm>
            <a:off x="76751" y="0"/>
            <a:ext cx="81534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r>
              <a:rPr lang="en-US" altLang="en-US" sz="2000" dirty="0" smtClean="0">
                <a:latin typeface="Times-BoldItalic"/>
              </a:rPr>
              <a:t>Addressing </a:t>
            </a:r>
            <a:r>
              <a:rPr lang="en-US" altLang="en-US" sz="2000" dirty="0">
                <a:latin typeface="Times-BoldItalic"/>
              </a:rPr>
              <a:t>mechanisms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-8974" y="2021118"/>
            <a:ext cx="12192000" cy="452431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en-US" sz="2400" b="0" i="0" dirty="0" smtClean="0">
                <a:latin typeface="Times New Roman" panose="02020603050405020304" pitchFamily="18" charset="0"/>
              </a:rPr>
              <a:t>Station B is communicating with station F through AP-1 and AP-2 where AP-1 and AP-2 are connected by wired distribution system (LAN)</a:t>
            </a: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en-US" sz="2400" b="0" i="0" dirty="0" smtClean="0">
                <a:latin typeface="Times New Roman" panose="02020603050405020304" pitchFamily="18" charset="0"/>
              </a:rPr>
              <a:t>Addressing:</a:t>
            </a:r>
          </a:p>
          <a:p>
            <a:pPr marL="1085850" lvl="1" indent="-3429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en-US" sz="2400" b="0" i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Station-B to AP1:   Address-1:AP1;  address-2: B;  Address-3: F, Address-4: not used</a:t>
            </a: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en-US" sz="2400" b="0" i="0" dirty="0" smtClean="0">
                <a:latin typeface="Times New Roman" panose="02020603050405020304" pitchFamily="18" charset="0"/>
              </a:rPr>
              <a:t>Now AP1 will extract information from 802.11 frame and convert it to a 802.3 Frame (Ethernet) and AP1 works as a wireless bridge. Then handover the frame to AP2.</a:t>
            </a: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en-US" sz="2400" b="0" i="0" dirty="0" smtClean="0">
                <a:latin typeface="Times New Roman" panose="02020603050405020304" pitchFamily="18" charset="0"/>
              </a:rPr>
              <a:t>Addressing AP1 to AP2 (Ethernet only two address): Destination address: F and Source address: B </a:t>
            </a: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en-US" sz="2400" b="0" i="0" dirty="0" smtClean="0">
                <a:latin typeface="Times New Roman" panose="02020603050405020304" pitchFamily="18" charset="0"/>
              </a:rPr>
              <a:t>Then AP2 extract information and transforms 802.3 frame to 802.11 frame.</a:t>
            </a:r>
          </a:p>
          <a:p>
            <a:pPr marL="1085850" lvl="1" indent="-3429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en-US" sz="2400" b="0" i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Addressing AP2 to F: Address-1:F; address-2: AP2; Address-3:B, Address-4: not used</a:t>
            </a:r>
            <a:endParaRPr lang="en-US" altLang="en-US" sz="2400" b="0" i="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4518" name="Picture 645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9" y="409964"/>
            <a:ext cx="6391275" cy="1619250"/>
          </a:xfrm>
          <a:prstGeom prst="rect">
            <a:avLst/>
          </a:prstGeom>
        </p:spPr>
      </p:pic>
      <p:sp>
        <p:nvSpPr>
          <p:cNvPr id="64519" name="TextBox 64518"/>
          <p:cNvSpPr txBox="1"/>
          <p:nvPr/>
        </p:nvSpPr>
        <p:spPr>
          <a:xfrm>
            <a:off x="3283745" y="113769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LAN</a:t>
            </a:r>
            <a:endParaRPr lang="en-AU" dirty="0"/>
          </a:p>
        </p:txBody>
      </p:sp>
      <p:pic>
        <p:nvPicPr>
          <p:cNvPr id="64523" name="Picture 645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398" y="884853"/>
            <a:ext cx="33337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5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Bluetooth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2400" dirty="0"/>
              <a:t>Bluetooth is a form of ad hoc WLAN for interconnecting devices in a very limited area – a </a:t>
            </a:r>
            <a:r>
              <a:rPr lang="en-AU" sz="2400" i="1" u="sng" dirty="0"/>
              <a:t>Personal Area Network</a:t>
            </a:r>
            <a:r>
              <a:rPr lang="en-AU" sz="2400" dirty="0"/>
              <a:t> (</a:t>
            </a:r>
            <a:r>
              <a:rPr lang="en-AU" sz="2400" i="1" u="sng" dirty="0"/>
              <a:t>PAN</a:t>
            </a:r>
            <a:r>
              <a:rPr lang="en-AU" sz="2400" dirty="0"/>
              <a:t>)</a:t>
            </a:r>
            <a:endParaRPr lang="en-AU" sz="2400" i="1" u="sng" dirty="0"/>
          </a:p>
          <a:p>
            <a:pPr lvl="1"/>
            <a:r>
              <a:rPr lang="en-AU" sz="2000" dirty="0"/>
              <a:t>Useful for connecting telephones, notebooks, computers, cameras, printers, etc.</a:t>
            </a:r>
          </a:p>
          <a:p>
            <a:pPr lvl="1"/>
            <a:r>
              <a:rPr lang="en-AU" sz="2000" dirty="0"/>
              <a:t>Early Bluetooth standardized under IEEE 802.15</a:t>
            </a:r>
          </a:p>
          <a:p>
            <a:pPr lvl="1"/>
            <a:r>
              <a:rPr lang="en-AU" sz="2000" dirty="0"/>
              <a:t>Bluetooth networks are called </a:t>
            </a:r>
            <a:r>
              <a:rPr lang="en-AU" sz="2000" i="1" u="sng" dirty="0"/>
              <a:t>piconets</a:t>
            </a:r>
          </a:p>
          <a:p>
            <a:pPr lvl="2"/>
            <a:r>
              <a:rPr lang="en-AU" sz="1800" dirty="0"/>
              <a:t>Can have up to eight stations – one </a:t>
            </a:r>
            <a:r>
              <a:rPr lang="en-AU" sz="1800" i="1" u="sng" dirty="0"/>
              <a:t>primary</a:t>
            </a:r>
            <a:r>
              <a:rPr lang="en-AU" sz="1800" dirty="0"/>
              <a:t> and up to seven </a:t>
            </a:r>
            <a:r>
              <a:rPr lang="en-AU" sz="1800" i="1" u="sng" dirty="0"/>
              <a:t>secondaries</a:t>
            </a:r>
            <a:r>
              <a:rPr lang="en-AU" sz="1800" dirty="0"/>
              <a:t> (</a:t>
            </a:r>
            <a:r>
              <a:rPr lang="en-AU" sz="1800" i="1" u="sng" dirty="0"/>
              <a:t>active</a:t>
            </a:r>
            <a:r>
              <a:rPr lang="en-AU" sz="1800" dirty="0" smtClean="0"/>
              <a:t>)</a:t>
            </a:r>
          </a:p>
          <a:p>
            <a:pPr lvl="2"/>
            <a:r>
              <a:rPr lang="en-AU" sz="1800" dirty="0" smtClean="0"/>
              <a:t>All secondaries are synchronised </a:t>
            </a:r>
            <a:r>
              <a:rPr lang="en-AU" sz="1800" dirty="0"/>
              <a:t>with primary</a:t>
            </a:r>
          </a:p>
          <a:p>
            <a:pPr lvl="2"/>
            <a:r>
              <a:rPr lang="en-AU" sz="1800" dirty="0"/>
              <a:t>Additional secondaries can exist in the </a:t>
            </a:r>
            <a:r>
              <a:rPr lang="en-AU" sz="1800" i="1" u="sng" dirty="0"/>
              <a:t>parked state</a:t>
            </a:r>
            <a:endParaRPr lang="en-AU" sz="1800" dirty="0"/>
          </a:p>
          <a:p>
            <a:pPr lvl="3"/>
            <a:r>
              <a:rPr lang="en-AU" sz="1600" dirty="0"/>
              <a:t>Synchronised with primary but cannot participate in </a:t>
            </a:r>
            <a:r>
              <a:rPr lang="en-AU" sz="1600" dirty="0" smtClean="0"/>
              <a:t>communication until it is moved from parked to active state, only 8 stations can be active at a time</a:t>
            </a:r>
            <a:endParaRPr lang="en-AU" sz="1600" dirty="0"/>
          </a:p>
          <a:p>
            <a:pPr lvl="2"/>
            <a:r>
              <a:rPr lang="en-AU" sz="1800" dirty="0"/>
              <a:t>Secondary stations can also be a primary in a second piconet, collectively called a </a:t>
            </a:r>
            <a:r>
              <a:rPr lang="en-AU" sz="1800" i="1" u="sng" dirty="0"/>
              <a:t>scatternet</a:t>
            </a:r>
          </a:p>
          <a:p>
            <a:pPr lvl="3"/>
            <a:r>
              <a:rPr lang="en-AU" sz="1600" dirty="0"/>
              <a:t>Note: each station can only be a member of two piconets at any one time</a:t>
            </a:r>
          </a:p>
          <a:p>
            <a:pPr lvl="2"/>
            <a:r>
              <a:rPr lang="en-AU" sz="1800" dirty="0"/>
              <a:t>Communication can be one-to-one or one-to-many between primary and secondaries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179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Bluetooth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15</a:t>
            </a:fld>
            <a:endParaRPr lang="en-AU"/>
          </a:p>
        </p:txBody>
      </p:sp>
      <p:grpSp>
        <p:nvGrpSpPr>
          <p:cNvPr id="8" name="Group 7"/>
          <p:cNvGrpSpPr/>
          <p:nvPr/>
        </p:nvGrpSpPr>
        <p:grpSpPr>
          <a:xfrm>
            <a:off x="1696824" y="2281287"/>
            <a:ext cx="8795208" cy="3572758"/>
            <a:chOff x="1781666" y="2215299"/>
            <a:chExt cx="8795208" cy="3572758"/>
          </a:xfrm>
        </p:grpSpPr>
        <p:sp>
          <p:nvSpPr>
            <p:cNvPr id="7" name="Rectangle 6"/>
            <p:cNvSpPr/>
            <p:nvPr/>
          </p:nvSpPr>
          <p:spPr>
            <a:xfrm>
              <a:off x="1781666" y="2215299"/>
              <a:ext cx="8795208" cy="3572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4332" y="2283619"/>
              <a:ext cx="8672512" cy="343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6491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Chapter 16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Other Wireless Networks</a:t>
            </a:r>
          </a:p>
        </p:txBody>
      </p:sp>
    </p:spTree>
    <p:extLst>
      <p:ext uri="{BB962C8B-B14F-4D97-AF65-F5344CB8AC3E}">
        <p14:creationId xmlns:p14="http://schemas.microsoft.com/office/powerpoint/2010/main" val="2376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Cellular Telephony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Cellular telephony is designed to provide communications between </a:t>
            </a:r>
          </a:p>
          <a:p>
            <a:pPr lvl="1"/>
            <a:r>
              <a:rPr lang="en-AU" dirty="0"/>
              <a:t>Two moving </a:t>
            </a:r>
            <a:r>
              <a:rPr lang="en-AU" dirty="0" smtClean="0"/>
              <a:t>units or</a:t>
            </a:r>
            <a:endParaRPr lang="en-AU" dirty="0"/>
          </a:p>
          <a:p>
            <a:pPr lvl="1"/>
            <a:r>
              <a:rPr lang="en-AU" dirty="0"/>
              <a:t>One moving unit and one stationary unit</a:t>
            </a:r>
          </a:p>
          <a:p>
            <a:r>
              <a:rPr lang="en-AU" dirty="0"/>
              <a:t>Moving units are known as </a:t>
            </a:r>
            <a:r>
              <a:rPr lang="en-AU" i="1" u="sng" dirty="0"/>
              <a:t>mobile stations</a:t>
            </a:r>
            <a:r>
              <a:rPr lang="en-AU" dirty="0"/>
              <a:t> (</a:t>
            </a:r>
            <a:r>
              <a:rPr lang="en-AU" i="1" u="sng" dirty="0"/>
              <a:t>MSs</a:t>
            </a:r>
            <a:r>
              <a:rPr lang="en-AU" dirty="0"/>
              <a:t>)</a:t>
            </a:r>
          </a:p>
          <a:p>
            <a:r>
              <a:rPr lang="en-AU" dirty="0"/>
              <a:t>Stationary units are known as </a:t>
            </a:r>
            <a:r>
              <a:rPr lang="en-AU" i="1" u="sng" dirty="0"/>
              <a:t>land units</a:t>
            </a:r>
          </a:p>
          <a:p>
            <a:r>
              <a:rPr lang="en-AU" dirty="0"/>
              <a:t>Requires:</a:t>
            </a:r>
          </a:p>
          <a:p>
            <a:pPr lvl="1"/>
            <a:r>
              <a:rPr lang="en-AU" dirty="0" smtClean="0"/>
              <a:t>Service provider must be able </a:t>
            </a:r>
          </a:p>
          <a:p>
            <a:pPr lvl="2"/>
            <a:r>
              <a:rPr lang="en-AU" dirty="0" smtClean="0"/>
              <a:t>to </a:t>
            </a:r>
            <a:r>
              <a:rPr lang="en-AU" dirty="0"/>
              <a:t>locate and track </a:t>
            </a:r>
            <a:r>
              <a:rPr lang="en-AU" dirty="0" smtClean="0"/>
              <a:t>a caller</a:t>
            </a:r>
            <a:endParaRPr lang="en-AU" dirty="0"/>
          </a:p>
          <a:p>
            <a:pPr lvl="2"/>
            <a:r>
              <a:rPr lang="en-AU" dirty="0" smtClean="0"/>
              <a:t>To assign </a:t>
            </a:r>
            <a:r>
              <a:rPr lang="en-AU" dirty="0"/>
              <a:t>a channel to the call</a:t>
            </a:r>
          </a:p>
          <a:p>
            <a:pPr lvl="2"/>
            <a:r>
              <a:rPr lang="en-AU" dirty="0" smtClean="0"/>
              <a:t>To transfer </a:t>
            </a:r>
            <a:r>
              <a:rPr lang="en-AU" dirty="0"/>
              <a:t>the channel from one base station to another as caller moves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334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Cellular Telephony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AU" dirty="0"/>
              <a:t>Each cellular service area is divided into small regions – </a:t>
            </a:r>
            <a:r>
              <a:rPr lang="en-AU" i="1" u="sng" dirty="0"/>
              <a:t>cells</a:t>
            </a:r>
          </a:p>
          <a:p>
            <a:pPr lvl="1"/>
            <a:r>
              <a:rPr lang="en-AU" dirty="0"/>
              <a:t>Each cell contains an antenna</a:t>
            </a:r>
          </a:p>
          <a:p>
            <a:pPr lvl="2"/>
            <a:r>
              <a:rPr lang="en-AU" dirty="0"/>
              <a:t>Controlled by a solar- or AC-powered network station – a </a:t>
            </a:r>
            <a:r>
              <a:rPr lang="en-AU" i="1" u="sng" dirty="0"/>
              <a:t>base station</a:t>
            </a:r>
          </a:p>
          <a:p>
            <a:pPr lvl="2"/>
            <a:r>
              <a:rPr lang="en-AU" dirty="0"/>
              <a:t>Base stations controlled by switching office – </a:t>
            </a:r>
            <a:r>
              <a:rPr lang="en-AU" i="1" u="sng" dirty="0"/>
              <a:t>mobile switching </a:t>
            </a:r>
            <a:r>
              <a:rPr lang="en-AU" i="1" u="sng" dirty="0" err="1"/>
              <a:t>center</a:t>
            </a:r>
            <a:r>
              <a:rPr lang="en-AU" i="1" u="sng" dirty="0"/>
              <a:t> (MSC)</a:t>
            </a:r>
          </a:p>
          <a:p>
            <a:pPr lvl="3"/>
            <a:r>
              <a:rPr lang="en-AU" dirty="0"/>
              <a:t>MSC coordinates communication between base stations and telephone central office</a:t>
            </a:r>
          </a:p>
          <a:p>
            <a:pPr lvl="1"/>
            <a:r>
              <a:rPr lang="en-AU" dirty="0"/>
              <a:t>Cell size:</a:t>
            </a:r>
          </a:p>
          <a:p>
            <a:pPr lvl="2"/>
            <a:r>
              <a:rPr lang="en-AU" dirty="0"/>
              <a:t>Typically 1-12 miles radius</a:t>
            </a:r>
          </a:p>
          <a:p>
            <a:pPr lvl="2"/>
            <a:r>
              <a:rPr lang="en-AU" dirty="0"/>
              <a:t>Can be increased or decreased depending</a:t>
            </a:r>
            <a:br>
              <a:rPr lang="en-AU" dirty="0"/>
            </a:br>
            <a:r>
              <a:rPr lang="en-AU" dirty="0"/>
              <a:t>on population within the cell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18</a:t>
            </a:fld>
            <a:endParaRPr lang="en-AU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942" y="4032985"/>
            <a:ext cx="4663434" cy="203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50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Cellular Telephony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AU" dirty="0"/>
              <a:t>Transmissions within each cell:</a:t>
            </a:r>
          </a:p>
          <a:p>
            <a:pPr lvl="1"/>
            <a:r>
              <a:rPr lang="en-AU" dirty="0"/>
              <a:t>Power kept low to prevent interference with neighbouring cells</a:t>
            </a:r>
          </a:p>
          <a:p>
            <a:pPr lvl="1"/>
            <a:r>
              <a:rPr lang="en-AU" dirty="0"/>
              <a:t>Neighbouring cells generally do not share </a:t>
            </a:r>
            <a:r>
              <a:rPr lang="en-AU" dirty="0" smtClean="0"/>
              <a:t>same set of frequencies to avoid interference for the users near the cell boundaries</a:t>
            </a:r>
            <a:endParaRPr lang="en-AU" dirty="0"/>
          </a:p>
          <a:p>
            <a:pPr lvl="2"/>
            <a:r>
              <a:rPr lang="en-AU" dirty="0"/>
              <a:t>However there is only a limited number of </a:t>
            </a:r>
            <a:r>
              <a:rPr lang="en-AU" dirty="0" smtClean="0"/>
              <a:t>set of frequencies </a:t>
            </a:r>
            <a:r>
              <a:rPr lang="en-AU" dirty="0"/>
              <a:t>– therefore must be reuse</a:t>
            </a:r>
          </a:p>
          <a:p>
            <a:pPr lvl="3"/>
            <a:r>
              <a:rPr lang="en-AU" dirty="0" smtClean="0"/>
              <a:t>A frequency reuse pattern is a configuration of N cells, N is reuse factor, each cell uses a unique set of frequencies</a:t>
            </a:r>
          </a:p>
          <a:p>
            <a:pPr lvl="3"/>
            <a:r>
              <a:rPr lang="en-AU" dirty="0"/>
              <a:t>This is done in a repeating pattern…</a:t>
            </a:r>
          </a:p>
          <a:p>
            <a:pPr lvl="3"/>
            <a:r>
              <a:rPr lang="en-AU" dirty="0" smtClean="0"/>
              <a:t>The number in the cells define same pattern</a:t>
            </a:r>
          </a:p>
          <a:p>
            <a:pPr lvl="3"/>
            <a:r>
              <a:rPr lang="en-AU" dirty="0" smtClean="0"/>
              <a:t>The cells with same number can use the same set of frequencies</a:t>
            </a:r>
          </a:p>
          <a:p>
            <a:pPr lvl="3"/>
            <a:r>
              <a:rPr lang="en-AU" dirty="0" smtClean="0"/>
              <a:t>In N=4, one cell separates the same set of frequencies, in N=7, two cells separate 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19</a:t>
            </a:fld>
            <a:endParaRPr lang="en-AU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738" y="0"/>
            <a:ext cx="5699833" cy="236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47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Differences between wired and wireless LANs</a:t>
            </a:r>
          </a:p>
          <a:p>
            <a:pPr lvl="1"/>
            <a:r>
              <a:rPr lang="en-AU" dirty="0"/>
              <a:t>Medium</a:t>
            </a:r>
          </a:p>
          <a:p>
            <a:pPr lvl="2"/>
            <a:r>
              <a:rPr lang="en-AU" dirty="0"/>
              <a:t>Modern Ethernet LANs use full-duplex </a:t>
            </a:r>
            <a:r>
              <a:rPr lang="en-AU" dirty="0" smtClean="0"/>
              <a:t>(send and receive at the same time) point-to-point </a:t>
            </a:r>
            <a:r>
              <a:rPr lang="en-AU" dirty="0"/>
              <a:t>communication media</a:t>
            </a:r>
          </a:p>
          <a:p>
            <a:pPr lvl="2"/>
            <a:r>
              <a:rPr lang="en-AU" dirty="0"/>
              <a:t>Wireless LANs use air, usually multiple access broadcast communication (half-duplex</a:t>
            </a:r>
            <a:r>
              <a:rPr lang="en-AU" dirty="0" smtClean="0"/>
              <a:t>)</a:t>
            </a:r>
          </a:p>
          <a:p>
            <a:pPr lvl="2"/>
            <a:r>
              <a:rPr lang="en-AU" dirty="0" smtClean="0"/>
              <a:t>Due to low power, devices can only send or receive at a time: </a:t>
            </a:r>
            <a:r>
              <a:rPr lang="en-AU" dirty="0"/>
              <a:t>half-duplex</a:t>
            </a:r>
          </a:p>
          <a:p>
            <a:pPr lvl="1"/>
            <a:r>
              <a:rPr lang="en-AU" dirty="0"/>
              <a:t>Hosts</a:t>
            </a:r>
          </a:p>
          <a:p>
            <a:pPr lvl="2"/>
            <a:r>
              <a:rPr lang="en-AU" dirty="0"/>
              <a:t>Hosts attached to an Ethernet LAN are effectively fixed</a:t>
            </a:r>
          </a:p>
          <a:p>
            <a:pPr lvl="3"/>
            <a:r>
              <a:rPr lang="en-AU" dirty="0"/>
              <a:t>Moving a host to another network requires a new network address</a:t>
            </a:r>
          </a:p>
          <a:p>
            <a:pPr lvl="2"/>
            <a:r>
              <a:rPr lang="en-AU" dirty="0"/>
              <a:t>Hosts attached to a Wireless LAN usually expect mobility without changing address</a:t>
            </a:r>
          </a:p>
          <a:p>
            <a:pPr lvl="3"/>
            <a:r>
              <a:rPr lang="en-AU" dirty="0"/>
              <a:t>Consider making a call over a data service (Skype, WhatsApp call, etc.) whilst on a train</a:t>
            </a:r>
          </a:p>
          <a:p>
            <a:pPr lvl="4"/>
            <a:r>
              <a:rPr lang="en-AU" dirty="0"/>
              <a:t>Couldn’t do this with Ethernet!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123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Cellular Telephony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To place a call from a mobile station</a:t>
            </a:r>
          </a:p>
          <a:p>
            <a:pPr lvl="1"/>
            <a:r>
              <a:rPr lang="en-AU" dirty="0"/>
              <a:t>Mobile station identifies a channel with a strong signal and contacts the MSC </a:t>
            </a:r>
            <a:r>
              <a:rPr lang="en-AU" dirty="0" smtClean="0"/>
              <a:t>(</a:t>
            </a:r>
            <a:r>
              <a:rPr lang="en-AU" i="1" u="sng" dirty="0"/>
              <a:t>mobile switching </a:t>
            </a:r>
            <a:r>
              <a:rPr lang="en-AU" i="1" u="sng" dirty="0" err="1"/>
              <a:t>center</a:t>
            </a:r>
            <a:r>
              <a:rPr lang="en-AU" i="1" u="sng" dirty="0"/>
              <a:t> </a:t>
            </a:r>
            <a:r>
              <a:rPr lang="en-AU" dirty="0" smtClean="0"/>
              <a:t>) providing </a:t>
            </a:r>
            <a:r>
              <a:rPr lang="en-AU" dirty="0"/>
              <a:t>the telephone number</a:t>
            </a:r>
          </a:p>
          <a:p>
            <a:pPr lvl="1"/>
            <a:r>
              <a:rPr lang="en-AU" dirty="0"/>
              <a:t>MSC communicates with central office </a:t>
            </a:r>
            <a:r>
              <a:rPr lang="en-AU" dirty="0" smtClean="0"/>
              <a:t>(CO) and </a:t>
            </a:r>
            <a:r>
              <a:rPr lang="en-AU" dirty="0"/>
              <a:t>assigns unused voice channel to call and establishes connection (if called party available)</a:t>
            </a:r>
          </a:p>
          <a:p>
            <a:r>
              <a:rPr lang="en-AU" dirty="0"/>
              <a:t>To receive a call</a:t>
            </a:r>
          </a:p>
          <a:p>
            <a:pPr lvl="1"/>
            <a:r>
              <a:rPr lang="en-AU" dirty="0"/>
              <a:t>CO communicates with MSC providing telephone number</a:t>
            </a:r>
          </a:p>
          <a:p>
            <a:pPr lvl="1"/>
            <a:r>
              <a:rPr lang="en-AU" dirty="0"/>
              <a:t>MSC searches for location of mobile station by querying each cell – </a:t>
            </a:r>
            <a:r>
              <a:rPr lang="en-AU" i="1" u="sng" dirty="0"/>
              <a:t>paging</a:t>
            </a:r>
          </a:p>
          <a:p>
            <a:pPr lvl="1"/>
            <a:r>
              <a:rPr lang="en-AU" dirty="0"/>
              <a:t>Once found, MSC sends ringing signal to mobile station</a:t>
            </a:r>
          </a:p>
          <a:p>
            <a:pPr lvl="1"/>
            <a:r>
              <a:rPr lang="en-AU" dirty="0"/>
              <a:t>When answered, MSC assigns voice channel and establishes connection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99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Cellular Telephony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MSC monitors the level of signal for each call</a:t>
            </a:r>
          </a:p>
          <a:p>
            <a:pPr lvl="1"/>
            <a:r>
              <a:rPr lang="en-AU" sz="2000" dirty="0"/>
              <a:t>If the signal strength diminishes, MSC seeks a new cell with better reception</a:t>
            </a:r>
          </a:p>
          <a:p>
            <a:pPr lvl="1"/>
            <a:r>
              <a:rPr lang="en-AU" sz="2000" dirty="0"/>
              <a:t>If found, changes call channel (hands off signal from old channel to new)</a:t>
            </a:r>
          </a:p>
          <a:p>
            <a:pPr lvl="1"/>
            <a:r>
              <a:rPr lang="en-AU" sz="2000" dirty="0"/>
              <a:t>Hard Handoff – used in older systems</a:t>
            </a:r>
          </a:p>
          <a:p>
            <a:pPr lvl="2"/>
            <a:r>
              <a:rPr lang="en-AU" sz="1800" dirty="0"/>
              <a:t>Communication broken off with current base station before establishing with new</a:t>
            </a:r>
          </a:p>
          <a:p>
            <a:pPr lvl="1"/>
            <a:r>
              <a:rPr lang="en-AU" sz="2000" dirty="0"/>
              <a:t>Soft Handoff – used in newer systems</a:t>
            </a:r>
          </a:p>
          <a:p>
            <a:pPr lvl="2"/>
            <a:r>
              <a:rPr lang="en-AU" sz="1800" dirty="0"/>
              <a:t>Mobile station can communicate with two base stations simultaneously</a:t>
            </a:r>
          </a:p>
          <a:p>
            <a:pPr lvl="2"/>
            <a:r>
              <a:rPr lang="en-AU" sz="1800" dirty="0"/>
              <a:t>Communication transferred to new base station before breaking off from old</a:t>
            </a:r>
          </a:p>
          <a:p>
            <a:r>
              <a:rPr lang="en-AU" sz="2400" dirty="0"/>
              <a:t>Roaming</a:t>
            </a:r>
          </a:p>
          <a:p>
            <a:pPr lvl="1"/>
            <a:r>
              <a:rPr lang="en-AU" sz="2000" dirty="0"/>
              <a:t>Allows competing networks to provide additional coverage</a:t>
            </a:r>
          </a:p>
          <a:p>
            <a:pPr lvl="1"/>
            <a:r>
              <a:rPr lang="en-AU" sz="2000" dirty="0"/>
              <a:t>Revenue usually shared between providers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125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Differences between wired and wireless LANs</a:t>
            </a:r>
          </a:p>
          <a:p>
            <a:pPr lvl="1"/>
            <a:r>
              <a:rPr lang="en-AU" dirty="0"/>
              <a:t>Isolated LANs</a:t>
            </a:r>
          </a:p>
          <a:p>
            <a:pPr lvl="2"/>
            <a:r>
              <a:rPr lang="en-AU" dirty="0"/>
              <a:t>Isolated Ethernet LANs require central link-layer switch</a:t>
            </a:r>
          </a:p>
          <a:p>
            <a:pPr lvl="2"/>
            <a:r>
              <a:rPr lang="en-AU" dirty="0"/>
              <a:t>Isolated wireless LANs do not require a central switch</a:t>
            </a:r>
          </a:p>
          <a:p>
            <a:pPr lvl="1"/>
            <a:r>
              <a:rPr lang="en-AU" dirty="0"/>
              <a:t>Connection to Other Networks</a:t>
            </a:r>
          </a:p>
          <a:p>
            <a:pPr lvl="2"/>
            <a:r>
              <a:rPr lang="en-AU" dirty="0"/>
              <a:t>Ethernet/wireless LANs can connect to other networks</a:t>
            </a:r>
            <a:br>
              <a:rPr lang="en-AU" dirty="0"/>
            </a:br>
            <a:r>
              <a:rPr lang="en-AU" dirty="0"/>
              <a:t>through a router</a:t>
            </a:r>
          </a:p>
          <a:p>
            <a:pPr lvl="2"/>
            <a:r>
              <a:rPr lang="en-AU" dirty="0"/>
              <a:t>Wireless LAN stations must first connect to an access</a:t>
            </a:r>
            <a:br>
              <a:rPr lang="en-AU" dirty="0"/>
            </a:br>
            <a:r>
              <a:rPr lang="en-AU" dirty="0"/>
              <a:t>point that is in turn connected to the router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3</a:t>
            </a:fld>
            <a:endParaRPr lang="en-AU"/>
          </a:p>
        </p:txBody>
      </p:sp>
      <p:grpSp>
        <p:nvGrpSpPr>
          <p:cNvPr id="9" name="Group 8"/>
          <p:cNvGrpSpPr/>
          <p:nvPr/>
        </p:nvGrpSpPr>
        <p:grpSpPr>
          <a:xfrm>
            <a:off x="7991409" y="2402770"/>
            <a:ext cx="3262965" cy="1366084"/>
            <a:chOff x="770021" y="3262964"/>
            <a:chExt cx="7632834" cy="3195588"/>
          </a:xfrm>
        </p:grpSpPr>
        <p:sp>
          <p:nvSpPr>
            <p:cNvPr id="8" name="Rectangle 7"/>
            <p:cNvSpPr/>
            <p:nvPr/>
          </p:nvSpPr>
          <p:spPr>
            <a:xfrm>
              <a:off x="770021" y="3262964"/>
              <a:ext cx="7632834" cy="3195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352800"/>
              <a:ext cx="3671887" cy="3038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6613" y="3352800"/>
              <a:ext cx="3671887" cy="3038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8827565" y="3865090"/>
            <a:ext cx="2426809" cy="2231449"/>
            <a:chOff x="3060834" y="1395662"/>
            <a:chExt cx="5380522" cy="4947385"/>
          </a:xfrm>
        </p:grpSpPr>
        <p:sp>
          <p:nvSpPr>
            <p:cNvPr id="12" name="Rectangle 11"/>
            <p:cNvSpPr/>
            <p:nvPr/>
          </p:nvSpPr>
          <p:spPr>
            <a:xfrm>
              <a:off x="3060834" y="1395662"/>
              <a:ext cx="5380522" cy="49473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488" y="1481064"/>
              <a:ext cx="5243513" cy="241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488" y="3917950"/>
              <a:ext cx="5243512" cy="2406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4417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Introduction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Characteristics</a:t>
            </a:r>
          </a:p>
          <a:p>
            <a:pPr lvl="1"/>
            <a:r>
              <a:rPr lang="en-AU" dirty="0"/>
              <a:t>Attenuation – signals decrease rapidly because the signal disperses in all directions</a:t>
            </a:r>
          </a:p>
          <a:p>
            <a:pPr lvl="1"/>
            <a:r>
              <a:rPr lang="en-AU" dirty="0"/>
              <a:t>Interference – often receive signals from other senders using the same frequency band</a:t>
            </a:r>
          </a:p>
          <a:p>
            <a:pPr lvl="2"/>
            <a:r>
              <a:rPr lang="en-AU" dirty="0"/>
              <a:t>The frequencies used by WLANs are often used by other wireless devices,</a:t>
            </a:r>
            <a:br>
              <a:rPr lang="en-AU" dirty="0"/>
            </a:br>
            <a:r>
              <a:rPr lang="en-AU" dirty="0"/>
              <a:t>e.g., telephone handsets</a:t>
            </a:r>
          </a:p>
          <a:p>
            <a:pPr lvl="1"/>
            <a:r>
              <a:rPr lang="en-AU" dirty="0"/>
              <a:t>Multipath propagation – signal can be reflected back from obstacles such as walls, causing signals to be received at different phases (signal “</a:t>
            </a:r>
            <a:r>
              <a:rPr lang="en-AU" dirty="0" err="1"/>
              <a:t>echos</a:t>
            </a:r>
            <a:r>
              <a:rPr lang="en-AU" dirty="0"/>
              <a:t>”)</a:t>
            </a:r>
          </a:p>
          <a:p>
            <a:pPr lvl="1"/>
            <a:r>
              <a:rPr lang="en-AU" dirty="0"/>
              <a:t>Error control – above factors mean error control more serious than for wired network</a:t>
            </a:r>
          </a:p>
          <a:p>
            <a:pPr lvl="1"/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729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IEEE 802.11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914155"/>
          </a:xfrm>
        </p:spPr>
        <p:txBody>
          <a:bodyPr>
            <a:normAutofit fontScale="92500" lnSpcReduction="20000"/>
          </a:bodyPr>
          <a:lstStyle/>
          <a:p>
            <a:r>
              <a:rPr lang="en-AU" sz="2400" dirty="0"/>
              <a:t>IEEE 802.11 defines the physical and data-link layers for wireless LANs (WLANs)</a:t>
            </a:r>
          </a:p>
          <a:p>
            <a:pPr lvl="1"/>
            <a:r>
              <a:rPr lang="en-AU" sz="2000" dirty="0"/>
              <a:t>Sometimes called Wireless Ethernet or </a:t>
            </a:r>
            <a:r>
              <a:rPr lang="en-AU" sz="2000" dirty="0" err="1"/>
              <a:t>WiFi</a:t>
            </a:r>
            <a:endParaRPr lang="en-AU" sz="2000" dirty="0"/>
          </a:p>
          <a:p>
            <a:pPr lvl="1"/>
            <a:r>
              <a:rPr lang="en-AU" sz="2000" dirty="0"/>
              <a:t>Defines two kinds of services:</a:t>
            </a:r>
          </a:p>
          <a:p>
            <a:pPr lvl="2"/>
            <a:r>
              <a:rPr lang="en-AU" sz="1800" dirty="0"/>
              <a:t>Basic Service Set (BSS) – either ad hoc or using a central base station (access </a:t>
            </a:r>
            <a:r>
              <a:rPr lang="en-AU" sz="1800" dirty="0" smtClean="0"/>
              <a:t>point, AP)</a:t>
            </a:r>
          </a:p>
          <a:p>
            <a:pPr lvl="3"/>
            <a:r>
              <a:rPr lang="en-AU" sz="1600" dirty="0" smtClean="0"/>
              <a:t>When BSS has an AP, known as infrastructure BSS</a:t>
            </a:r>
          </a:p>
          <a:p>
            <a:pPr lvl="2"/>
            <a:r>
              <a:rPr lang="en-AU" sz="1800" dirty="0" smtClean="0"/>
              <a:t>Ad hoc can form a network without an AP but cannot send </a:t>
            </a:r>
            <a:r>
              <a:rPr lang="en-AU" sz="1800" dirty="0" smtClean="0"/>
              <a:t>data </a:t>
            </a:r>
            <a:r>
              <a:rPr lang="en-AU" altLang="zh-CN" sz="1800" dirty="0"/>
              <a:t>to </a:t>
            </a:r>
            <a:r>
              <a:rPr lang="en-AU" sz="1800" dirty="0" smtClean="0"/>
              <a:t>other </a:t>
            </a:r>
            <a:r>
              <a:rPr lang="en-AU" sz="1800" dirty="0" smtClean="0"/>
              <a:t>BSSs, stations agree to be part of a BSS and can locate one another</a:t>
            </a:r>
            <a:endParaRPr lang="en-AU" sz="1800" dirty="0"/>
          </a:p>
          <a:p>
            <a:pPr lvl="2"/>
            <a:r>
              <a:rPr lang="en-AU" sz="1800" dirty="0"/>
              <a:t>Extended Service Set (ESS) – two or more BSS connected through a distribution </a:t>
            </a:r>
            <a:r>
              <a:rPr lang="en-AU" sz="1800" dirty="0" smtClean="0"/>
              <a:t>system</a:t>
            </a:r>
          </a:p>
          <a:p>
            <a:pPr lvl="3"/>
            <a:r>
              <a:rPr lang="en-AU" sz="1600" dirty="0" smtClean="0"/>
              <a:t>ESS: distribution system connects the  APs in BSSs, communication outside own BSS must be through AP,</a:t>
            </a:r>
          </a:p>
          <a:p>
            <a:pPr lvl="3"/>
            <a:r>
              <a:rPr lang="en-AU" sz="1600" dirty="0" smtClean="0"/>
              <a:t>ESS: inside BSS, stations can communicate without AP within range</a:t>
            </a:r>
            <a:endParaRPr lang="en-AU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5</a:t>
            </a:fld>
            <a:endParaRPr lang="en-AU"/>
          </a:p>
        </p:txBody>
      </p:sp>
      <p:grpSp>
        <p:nvGrpSpPr>
          <p:cNvPr id="11" name="Group 10"/>
          <p:cNvGrpSpPr/>
          <p:nvPr/>
        </p:nvGrpSpPr>
        <p:grpSpPr>
          <a:xfrm>
            <a:off x="1047549" y="4503948"/>
            <a:ext cx="10096901" cy="2354052"/>
            <a:chOff x="914400" y="3686476"/>
            <a:chExt cx="10279781" cy="2396690"/>
          </a:xfrm>
        </p:grpSpPr>
        <p:sp>
          <p:nvSpPr>
            <p:cNvPr id="10" name="Rectangle 9"/>
            <p:cNvSpPr/>
            <p:nvPr/>
          </p:nvSpPr>
          <p:spPr>
            <a:xfrm>
              <a:off x="914400" y="3686476"/>
              <a:ext cx="10279781" cy="2396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766" y="3762961"/>
              <a:ext cx="2733747" cy="228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057" y="3762961"/>
              <a:ext cx="2733747" cy="228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7681" y="3758681"/>
              <a:ext cx="4490987" cy="2285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777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IEEE 802.11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IEEE 802.11 defines the physical and data link layers for wireless LANs (WLANs)</a:t>
            </a:r>
          </a:p>
          <a:p>
            <a:pPr lvl="1"/>
            <a:r>
              <a:rPr lang="en-AU" sz="2000" dirty="0"/>
              <a:t>Defines three kinds of stations connected to the WLAN:</a:t>
            </a:r>
          </a:p>
          <a:p>
            <a:pPr lvl="2"/>
            <a:r>
              <a:rPr lang="en-AU" sz="1800" dirty="0"/>
              <a:t>No-transition</a:t>
            </a:r>
          </a:p>
          <a:p>
            <a:pPr lvl="3"/>
            <a:r>
              <a:rPr lang="en-AU" sz="1600" dirty="0"/>
              <a:t>Station is either stationary or mobile within the same BSS</a:t>
            </a:r>
          </a:p>
          <a:p>
            <a:pPr lvl="2"/>
            <a:r>
              <a:rPr lang="en-AU" sz="1800" dirty="0"/>
              <a:t>BSS-transition</a:t>
            </a:r>
          </a:p>
          <a:p>
            <a:pPr lvl="3"/>
            <a:r>
              <a:rPr lang="en-AU" sz="1600" dirty="0"/>
              <a:t>Station can move between BSSs within the same ESS</a:t>
            </a:r>
          </a:p>
          <a:p>
            <a:pPr lvl="2"/>
            <a:r>
              <a:rPr lang="en-AU" sz="1800" dirty="0"/>
              <a:t>ESS-transition</a:t>
            </a:r>
          </a:p>
          <a:p>
            <a:pPr lvl="3"/>
            <a:r>
              <a:rPr lang="en-AU" sz="1600" dirty="0"/>
              <a:t>Station can move between ESSs</a:t>
            </a:r>
          </a:p>
          <a:p>
            <a:pPr lvl="3"/>
            <a:r>
              <a:rPr lang="en-AU" sz="1600" dirty="0"/>
              <a:t>Communication may not be continuous when moving between ESSs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4. Data Link and Network Layers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96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581" y="668147"/>
            <a:ext cx="12192000" cy="6053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22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eaLnBrk="1" hangingPunct="1"/>
            <a:r>
              <a:rPr lang="en-US" altLang="en-US" sz="1200" i="0">
                <a:latin typeface="Arial" panose="020B0604020202020204" pitchFamily="34" charset="0"/>
              </a:rPr>
              <a:t>15.</a:t>
            </a:r>
            <a:fld id="{726D629C-5A05-46DF-9361-E13373455605}" type="slidenum">
              <a:rPr lang="en-US" altLang="en-US" sz="1200" i="0">
                <a:latin typeface="Arial" panose="020B0604020202020204" pitchFamily="34" charset="0"/>
              </a:rPr>
              <a:pPr eaLnBrk="1" hangingPunct="1"/>
              <a:t>7</a:t>
            </a:fld>
            <a:endParaRPr lang="en-US" altLang="en-US" sz="1200" i="0">
              <a:latin typeface="Arial" panose="020B0604020202020204" pitchFamily="34" charset="0"/>
            </a:endParaRPr>
          </a:p>
        </p:txBody>
      </p:sp>
      <p:sp>
        <p:nvSpPr>
          <p:cNvPr id="52226" name="Rectangle 14"/>
          <p:cNvSpPr>
            <a:spLocks noChangeArrowheads="1"/>
          </p:cNvSpPr>
          <p:nvPr/>
        </p:nvSpPr>
        <p:spPr bwMode="auto">
          <a:xfrm>
            <a:off x="1676400" y="133350"/>
            <a:ext cx="81534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r>
              <a:rPr lang="en-US" altLang="en-US" sz="2000">
                <a:solidFill>
                  <a:srgbClr val="FF0000"/>
                </a:solidFill>
                <a:latin typeface="Times-BoldItalic"/>
              </a:rPr>
              <a:t>Figure 15.9:  </a:t>
            </a:r>
            <a:r>
              <a:rPr lang="en-US" altLang="en-US" sz="2000">
                <a:latin typeface="Times-BoldItalic"/>
              </a:rPr>
              <a:t>Frame format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3" y="3434900"/>
            <a:ext cx="10155937" cy="74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73" y="4183072"/>
            <a:ext cx="10212795" cy="113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67" y="2394857"/>
            <a:ext cx="11850477" cy="106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7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2362200" y="71438"/>
            <a:ext cx="8153400" cy="457200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400" kern="0" dirty="0">
                <a:solidFill>
                  <a:srgbClr val="FF0000"/>
                </a:solidFill>
                <a:latin typeface="Times-BoldItalic"/>
              </a:rPr>
              <a:t>Table 15.1</a:t>
            </a:r>
            <a:r>
              <a:rPr lang="en-US" sz="2000" kern="0" dirty="0">
                <a:solidFill>
                  <a:srgbClr val="FF0000"/>
                </a:solidFill>
                <a:latin typeface="Times-BoldItalic"/>
              </a:rPr>
              <a:t>:  </a:t>
            </a:r>
            <a:r>
              <a:rPr lang="en-US" sz="2000" kern="0" dirty="0">
                <a:solidFill>
                  <a:srgbClr val="002060"/>
                </a:solidFill>
                <a:latin typeface="Times-BoldItalic"/>
              </a:rPr>
              <a:t>Subfields in FC field</a:t>
            </a:r>
          </a:p>
        </p:txBody>
      </p:sp>
      <p:grpSp>
        <p:nvGrpSpPr>
          <p:cNvPr id="54275" name="Group 4"/>
          <p:cNvGrpSpPr>
            <a:grpSpLocks/>
          </p:cNvGrpSpPr>
          <p:nvPr/>
        </p:nvGrpSpPr>
        <p:grpSpPr bwMode="auto">
          <a:xfrm>
            <a:off x="359227" y="1953640"/>
            <a:ext cx="11618115" cy="4839045"/>
            <a:chOff x="520144" y="1524000"/>
            <a:chExt cx="7816135" cy="3678487"/>
          </a:xfrm>
        </p:grpSpPr>
        <p:pic>
          <p:nvPicPr>
            <p:cNvPr id="5427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026" y="1524000"/>
              <a:ext cx="7644529" cy="3647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277" name="Rectangle 2"/>
            <p:cNvSpPr>
              <a:spLocks noChangeArrowheads="1"/>
            </p:cNvSpPr>
            <p:nvPr/>
          </p:nvSpPr>
          <p:spPr bwMode="auto">
            <a:xfrm>
              <a:off x="520144" y="1524000"/>
              <a:ext cx="7816135" cy="3678487"/>
            </a:xfrm>
            <a:prstGeom prst="rect">
              <a:avLst/>
            </a:prstGeom>
            <a:noFill/>
            <a:ln w="101600" algn="ctr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3200" b="1" i="1">
                  <a:solidFill>
                    <a:schemeClr val="tx1"/>
                  </a:solidFill>
                  <a:latin typeface="Baby Kruffy"/>
                </a:defRPr>
              </a:lvl1pPr>
              <a:lvl2pPr marL="742950" indent="-285750" eaLnBrk="0" hangingPunct="0">
                <a:defRPr sz="3200" b="1" i="1">
                  <a:solidFill>
                    <a:schemeClr val="tx1"/>
                  </a:solidFill>
                  <a:latin typeface="Baby Kruffy"/>
                </a:defRPr>
              </a:lvl2pPr>
              <a:lvl3pPr marL="1143000" indent="-228600" eaLnBrk="0" hangingPunct="0">
                <a:defRPr sz="3200" b="1" i="1">
                  <a:solidFill>
                    <a:schemeClr val="tx1"/>
                  </a:solidFill>
                  <a:latin typeface="Baby Kruffy"/>
                </a:defRPr>
              </a:lvl3pPr>
              <a:lvl4pPr marL="1600200" indent="-228600" eaLnBrk="0" hangingPunct="0">
                <a:defRPr sz="3200" b="1" i="1">
                  <a:solidFill>
                    <a:schemeClr val="tx1"/>
                  </a:solidFill>
                  <a:latin typeface="Baby Kruffy"/>
                </a:defRPr>
              </a:lvl4pPr>
              <a:lvl5pPr marL="2057400" indent="-228600" eaLnBrk="0" hangingPunct="0">
                <a:defRPr sz="3200" b="1" i="1">
                  <a:solidFill>
                    <a:schemeClr val="tx1"/>
                  </a:solidFill>
                  <a:latin typeface="Baby Kruffy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 i="1">
                  <a:solidFill>
                    <a:schemeClr val="tx1"/>
                  </a:solidFill>
                  <a:latin typeface="Baby Kruffy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54279" name="Slide Number Placeholder 1"/>
          <p:cNvSpPr txBox="1">
            <a:spLocks noGrp="1"/>
          </p:cNvSpPr>
          <p:nvPr/>
        </p:nvSpPr>
        <p:spPr bwMode="auto">
          <a:xfrm>
            <a:off x="1524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pPr eaLnBrk="1" hangingPunct="1"/>
            <a:r>
              <a:rPr lang="en-US" altLang="en-US" sz="1200" i="0">
                <a:latin typeface="Arial" panose="020B0604020202020204" pitchFamily="34" charset="0"/>
              </a:rPr>
              <a:t>15.</a:t>
            </a:r>
            <a:fld id="{31B507E8-658A-4D61-9A4B-259B71662B38}" type="slidenum">
              <a:rPr lang="en-US" altLang="en-US" sz="1200" i="0">
                <a:latin typeface="Arial" panose="020B0604020202020204" pitchFamily="34" charset="0"/>
              </a:rPr>
              <a:pPr eaLnBrk="1" hangingPunct="1"/>
              <a:t>8</a:t>
            </a:fld>
            <a:endParaRPr lang="en-US" altLang="en-US" sz="1200" i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7583" y="528638"/>
            <a:ext cx="1130530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b="1" i="1" dirty="0">
                <a:latin typeface="Times-BoldItalic"/>
              </a:rPr>
              <a:t>Frame control (FC). </a:t>
            </a:r>
            <a:r>
              <a:rPr lang="en-AU" dirty="0">
                <a:latin typeface="Times-Roman"/>
              </a:rPr>
              <a:t>The FC field is 2 bytes long and defines the type of frame</a:t>
            </a:r>
          </a:p>
          <a:p>
            <a:r>
              <a:rPr lang="en-AU" dirty="0">
                <a:latin typeface="Times-Roman"/>
              </a:rPr>
              <a:t>and some control information.</a:t>
            </a:r>
            <a:endParaRPr lang="en-AU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978" y="1204644"/>
            <a:ext cx="8617911" cy="69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702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4. Data Link and Network Layers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01C34-4E04-4A50-AB5F-52F893F3A945}" type="slidenum">
              <a:rPr lang="en-AU" smtClean="0"/>
              <a:t>9</a:t>
            </a:fld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105621" y="1645265"/>
            <a:ext cx="12086379" cy="48936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AU" sz="2600" dirty="0"/>
              <a:t>D. This field defines the duration of the transmission that is used to set the </a:t>
            </a:r>
            <a:r>
              <a:rPr lang="en-AU" sz="2600" dirty="0" smtClean="0"/>
              <a:t>value of </a:t>
            </a:r>
            <a:r>
              <a:rPr lang="en-AU" sz="2600" dirty="0"/>
              <a:t>NAV. </a:t>
            </a:r>
            <a:r>
              <a:rPr lang="en-AU" sz="2600" dirty="0" smtClean="0"/>
              <a:t>Network </a:t>
            </a:r>
            <a:r>
              <a:rPr lang="en-AU" sz="2600" dirty="0"/>
              <a:t>allocation vector (NAV) that shows how much time must pass </a:t>
            </a:r>
            <a:r>
              <a:rPr lang="en-AU" sz="2600" dirty="0" smtClean="0"/>
              <a:t>before stations </a:t>
            </a:r>
            <a:r>
              <a:rPr lang="en-AU" sz="2600" dirty="0"/>
              <a:t>are allowed to check the channel for idleness.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AU" sz="2600" dirty="0" smtClean="0"/>
              <a:t>Addresses</a:t>
            </a:r>
            <a:r>
              <a:rPr lang="en-AU" sz="2600" dirty="0"/>
              <a:t>. There are four address fields, each 6 bytes long. The meaning of each</a:t>
            </a:r>
          </a:p>
          <a:p>
            <a:pPr algn="just"/>
            <a:r>
              <a:rPr lang="en-AU" sz="2600" dirty="0"/>
              <a:t>address field depends on the value of the To DS and From DS subfields and will be</a:t>
            </a:r>
          </a:p>
          <a:p>
            <a:pPr algn="just"/>
            <a:r>
              <a:rPr lang="en-AU" sz="2600" dirty="0"/>
              <a:t>discussed later.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AU" sz="2600" dirty="0" smtClean="0"/>
              <a:t>Sequence </a:t>
            </a:r>
            <a:r>
              <a:rPr lang="en-AU" sz="2600" dirty="0"/>
              <a:t>control. This field, often called the SC field, defines a 16-bit value. The</a:t>
            </a:r>
          </a:p>
          <a:p>
            <a:pPr algn="just"/>
            <a:r>
              <a:rPr lang="en-AU" sz="2600" dirty="0"/>
              <a:t>first four bits define the fragment number; the last 12 bits define the sequence</a:t>
            </a:r>
          </a:p>
          <a:p>
            <a:pPr algn="just"/>
            <a:r>
              <a:rPr lang="en-AU" sz="2600" dirty="0"/>
              <a:t>number, which is the same in all fragments.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AU" sz="2600" dirty="0" smtClean="0"/>
              <a:t>Frame </a:t>
            </a:r>
            <a:r>
              <a:rPr lang="en-AU" sz="2600" dirty="0"/>
              <a:t>body. This field, which can be between 0 and 2312 bytes, contains </a:t>
            </a:r>
            <a:r>
              <a:rPr lang="en-AU" sz="2600" dirty="0" smtClean="0"/>
              <a:t>information based </a:t>
            </a:r>
            <a:r>
              <a:rPr lang="en-AU" sz="2600" dirty="0"/>
              <a:t>on the type and the subtype defined in the FC field.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AU" sz="2600" dirty="0" smtClean="0"/>
              <a:t>FCS</a:t>
            </a:r>
            <a:r>
              <a:rPr lang="en-AU" sz="2600" dirty="0"/>
              <a:t>. The FCS field is 4 bytes long and contains a CRC-32 </a:t>
            </a:r>
            <a:r>
              <a:rPr lang="en-AU" sz="2600" dirty="0" smtClean="0"/>
              <a:t>error-detection sequence</a:t>
            </a:r>
            <a:r>
              <a:rPr lang="en-AU" sz="2600" dirty="0"/>
              <a:t>.</a:t>
            </a: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1676400" y="133350"/>
            <a:ext cx="81534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3200" b="1" i="1">
                <a:solidFill>
                  <a:schemeClr val="tx1"/>
                </a:solidFill>
                <a:latin typeface="Baby Kruffy"/>
              </a:defRPr>
            </a:lvl1pPr>
            <a:lvl2pPr marL="742950" indent="-285750" eaLnBrk="0" hangingPunct="0">
              <a:defRPr sz="3200" b="1" i="1">
                <a:solidFill>
                  <a:schemeClr val="tx1"/>
                </a:solidFill>
                <a:latin typeface="Baby Kruffy"/>
              </a:defRPr>
            </a:lvl2pPr>
            <a:lvl3pPr marL="11430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3pPr>
            <a:lvl4pPr marL="16002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4pPr>
            <a:lvl5pPr marL="2057400" indent="-228600" eaLnBrk="0" hangingPunct="0">
              <a:defRPr sz="3200" b="1" i="1">
                <a:solidFill>
                  <a:schemeClr val="tx1"/>
                </a:solidFill>
                <a:latin typeface="Baby Kruffy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1"/>
                </a:solidFill>
                <a:latin typeface="Baby Kruffy"/>
              </a:defRPr>
            </a:lvl9pPr>
          </a:lstStyle>
          <a:p>
            <a:r>
              <a:rPr lang="en-US" altLang="en-US" sz="2000">
                <a:solidFill>
                  <a:srgbClr val="FF0000"/>
                </a:solidFill>
                <a:latin typeface="Times-BoldItalic"/>
              </a:rPr>
              <a:t>Figure 15.9:  </a:t>
            </a:r>
            <a:r>
              <a:rPr lang="en-US" altLang="en-US" sz="2000">
                <a:latin typeface="Times-BoldItalic"/>
              </a:rPr>
              <a:t>Frame format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1" y="579909"/>
            <a:ext cx="11850477" cy="106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83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21509</TotalTime>
  <Words>1716</Words>
  <Application>Microsoft Office PowerPoint</Application>
  <PresentationFormat>宽屏</PresentationFormat>
  <Paragraphs>193</Paragraphs>
  <Slides>21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Baby Kruffy</vt:lpstr>
      <vt:lpstr>Times-BoldItalic</vt:lpstr>
      <vt:lpstr>Times-Roman</vt:lpstr>
      <vt:lpstr>等线</vt:lpstr>
      <vt:lpstr>宋体</vt:lpstr>
      <vt:lpstr>Arial</vt:lpstr>
      <vt:lpstr>Calibri</vt:lpstr>
      <vt:lpstr>Calibri Light</vt:lpstr>
      <vt:lpstr>Times New Roman</vt:lpstr>
      <vt:lpstr>Wingdings</vt:lpstr>
      <vt:lpstr>Office Theme</vt:lpstr>
      <vt:lpstr>Custom Design</vt:lpstr>
      <vt:lpstr>Chapter 15</vt:lpstr>
      <vt:lpstr>Introduction</vt:lpstr>
      <vt:lpstr>Introduction</vt:lpstr>
      <vt:lpstr>Introduction</vt:lpstr>
      <vt:lpstr>IEEE 802.11 Project</vt:lpstr>
      <vt:lpstr>IEEE 802.11 Project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Bluetooth</vt:lpstr>
      <vt:lpstr>Bluetooth</vt:lpstr>
      <vt:lpstr>Chapter 16</vt:lpstr>
      <vt:lpstr>Cellular Telephony</vt:lpstr>
      <vt:lpstr>Cellular Telephony</vt:lpstr>
      <vt:lpstr>Cellular Telephony</vt:lpstr>
      <vt:lpstr>Cellular Telephony</vt:lpstr>
      <vt:lpstr>Cellular Telephony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Rough</dc:creator>
  <cp:lastModifiedBy>wu chunming</cp:lastModifiedBy>
  <cp:revision>458</cp:revision>
  <dcterms:created xsi:type="dcterms:W3CDTF">2015-09-16T05:12:07Z</dcterms:created>
  <dcterms:modified xsi:type="dcterms:W3CDTF">2019-11-13T14:32:06Z</dcterms:modified>
</cp:coreProperties>
</file>